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  <p:sldId id="293" r:id="rId3"/>
    <p:sldId id="258" r:id="rId4"/>
    <p:sldId id="310" r:id="rId5"/>
    <p:sldId id="259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69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120" y="43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5955F-F457-4423-9AF0-75AE6ECC0366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CFD03-30BB-4AE2-A453-025D3C44FE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226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5955F-F457-4423-9AF0-75AE6ECC0366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CFD03-30BB-4AE2-A453-025D3C44FE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5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5955F-F457-4423-9AF0-75AE6ECC0366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CFD03-30BB-4AE2-A453-025D3C44FE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590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5955F-F457-4423-9AF0-75AE6ECC0366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CFD03-30BB-4AE2-A453-025D3C44FE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236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5955F-F457-4423-9AF0-75AE6ECC0366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CFD03-30BB-4AE2-A453-025D3C44FE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5862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5955F-F457-4423-9AF0-75AE6ECC0366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CFD03-30BB-4AE2-A453-025D3C44FE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409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5955F-F457-4423-9AF0-75AE6ECC0366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CFD03-30BB-4AE2-A453-025D3C44FE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481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5955F-F457-4423-9AF0-75AE6ECC0366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CFD03-30BB-4AE2-A453-025D3C44FE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538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5955F-F457-4423-9AF0-75AE6ECC0366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CFD03-30BB-4AE2-A453-025D3C44FE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714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5955F-F457-4423-9AF0-75AE6ECC0366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CFD03-30BB-4AE2-A453-025D3C44FE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946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5955F-F457-4423-9AF0-75AE6ECC0366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CFD03-30BB-4AE2-A453-025D3C44FE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5955F-F457-4423-9AF0-75AE6ECC0366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CFD03-30BB-4AE2-A453-025D3C44FE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789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426721"/>
            <a:ext cx="9144000" cy="1325879"/>
          </a:xfrm>
        </p:spPr>
        <p:txBody>
          <a:bodyPr>
            <a:normAutofit/>
          </a:bodyPr>
          <a:lstStyle/>
          <a:p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Лекция 11. Профессиональная карьера в организации</a:t>
            </a:r>
          </a:p>
        </p:txBody>
      </p:sp>
      <p:pic>
        <p:nvPicPr>
          <p:cNvPr id="4" name="Содержимое 3" descr="lichnostny_rost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95564" y="2553076"/>
            <a:ext cx="6929437" cy="3447673"/>
          </a:xfrm>
        </p:spPr>
      </p:pic>
      <p:pic>
        <p:nvPicPr>
          <p:cNvPr id="7" name="Содержимое 3" descr="lichnostny_rost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30680" y="2362200"/>
            <a:ext cx="9037320" cy="4038600"/>
          </a:xfrm>
        </p:spPr>
      </p:pic>
    </p:spTree>
    <p:extLst>
      <p:ext uri="{BB962C8B-B14F-4D97-AF65-F5344CB8AC3E}">
        <p14:creationId xmlns:p14="http://schemas.microsoft.com/office/powerpoint/2010/main" val="1711380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1028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800" b="1" i="1" dirty="0">
                <a:solidFill>
                  <a:srgbClr val="FF0000"/>
                </a:solidFill>
              </a:rPr>
              <a:t>Рекомендуемая литература:</a:t>
            </a:r>
            <a:endParaRPr lang="ru-RU" sz="2800" b="1" dirty="0">
              <a:solidFill>
                <a:srgbClr val="FF0000"/>
              </a:solidFill>
            </a:endParaRPr>
          </a:p>
        </p:txBody>
      </p:sp>
      <p:pic>
        <p:nvPicPr>
          <p:cNvPr id="7172" name="Рисунок 4" descr="http://www.psy-files.ru/templates/school/images/books.jpg"/>
          <p:cNvPicPr>
            <a:picLocks noGrp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63" r="10263"/>
          <a:stretch>
            <a:fillRect/>
          </a:stretch>
        </p:blipFill>
        <p:spPr>
          <a:xfrm>
            <a:off x="1327469" y="1478280"/>
            <a:ext cx="4327526" cy="5379720"/>
          </a:xfrm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654994" y="115889"/>
            <a:ext cx="6216965" cy="674211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400" dirty="0"/>
              <a:t>Arthur D. Fundamentals of Human Resources Management.</a:t>
            </a:r>
            <a:r>
              <a:rPr lang="en-GB" sz="1400" dirty="0"/>
              <a:t>fourth edition. </a:t>
            </a:r>
            <a:r>
              <a:rPr lang="en-US" sz="1400" dirty="0" err="1"/>
              <a:t>Amacom</a:t>
            </a:r>
            <a:r>
              <a:rPr lang="ru-RU" sz="1400" dirty="0"/>
              <a:t>, 2011.</a:t>
            </a:r>
          </a:p>
          <a:p>
            <a:pPr>
              <a:defRPr/>
            </a:pPr>
            <a:r>
              <a:rPr lang="en-GB" sz="1400" dirty="0"/>
              <a:t>Becker G.S. (2011) Human capital: Theoretical and Empirical Analysis. - N-Y., 2011</a:t>
            </a:r>
            <a:r>
              <a:rPr lang="en-US" sz="1400" dirty="0"/>
              <a:t>.</a:t>
            </a:r>
            <a:endParaRPr lang="ru-RU" sz="1400" dirty="0"/>
          </a:p>
          <a:p>
            <a:pPr>
              <a:defRPr/>
            </a:pPr>
            <a:r>
              <a:rPr lang="ru-RU" sz="1400" dirty="0"/>
              <a:t>Бекоева Д.Д. Организационная психология: учебник для </a:t>
            </a:r>
            <a:r>
              <a:rPr lang="ru-RU" sz="1400" dirty="0" err="1"/>
              <a:t>студ.учрежденицй</a:t>
            </a:r>
            <a:r>
              <a:rPr lang="ru-RU" sz="1400" dirty="0"/>
              <a:t> высшего образования. – </a:t>
            </a:r>
            <a:r>
              <a:rPr lang="ru-RU" sz="1400" dirty="0" err="1"/>
              <a:t>М.:Издательский</a:t>
            </a:r>
            <a:r>
              <a:rPr lang="ru-RU" sz="1400" dirty="0"/>
              <a:t> центр «Академия», 2014. -256 с. </a:t>
            </a:r>
          </a:p>
          <a:p>
            <a:pPr>
              <a:defRPr/>
            </a:pPr>
            <a:r>
              <a:rPr lang="ru-RU" sz="1400" dirty="0"/>
              <a:t>Волкогонова О. Д. Управленческая психология: учебник. - М.: Форум : ИНФРА-М, 2013.</a:t>
            </a:r>
          </a:p>
          <a:p>
            <a:pPr>
              <a:defRPr/>
            </a:pPr>
            <a:r>
              <a:rPr lang="ru-RU" sz="1400" dirty="0" err="1"/>
              <a:t>Глумаков</a:t>
            </a:r>
            <a:r>
              <a:rPr lang="ru-RU" sz="1400" dirty="0"/>
              <a:t> В. Н. Организационное поведение: учебник - М.: Вузовский учебник, 2014.</a:t>
            </a:r>
          </a:p>
          <a:p>
            <a:pPr>
              <a:defRPr/>
            </a:pPr>
            <a:r>
              <a:rPr lang="ru-RU" sz="1400" dirty="0" err="1"/>
              <a:t>Занковский</a:t>
            </a:r>
            <a:r>
              <a:rPr lang="ru-RU" sz="1400" dirty="0"/>
              <a:t> А.Н. Организационная </a:t>
            </a:r>
            <a:r>
              <a:rPr lang="ru-RU" sz="1400" dirty="0" err="1"/>
              <a:t>психология:Учебное</a:t>
            </a:r>
            <a:r>
              <a:rPr lang="ru-RU" sz="1400" dirty="0"/>
              <a:t> пособие для вузов, 2016. </a:t>
            </a:r>
            <a:r>
              <a:rPr lang="ru-RU" sz="1400" dirty="0" err="1"/>
              <a:t>М.:Флинта</a:t>
            </a:r>
            <a:r>
              <a:rPr lang="ru-RU" sz="1400" dirty="0"/>
              <a:t> МПСИ.</a:t>
            </a:r>
          </a:p>
          <a:p>
            <a:pPr>
              <a:defRPr/>
            </a:pPr>
            <a:r>
              <a:rPr lang="ru-RU" sz="1400" dirty="0" err="1"/>
              <a:t>Жубаназарова</a:t>
            </a:r>
            <a:r>
              <a:rPr lang="ru-RU" sz="1400" dirty="0"/>
              <a:t> Н.С. </a:t>
            </a:r>
            <a:r>
              <a:rPr lang="ru-RU" sz="1400" dirty="0" err="1"/>
              <a:t>Жас</a:t>
            </a:r>
            <a:r>
              <a:rPr lang="ru-RU" sz="1400" dirty="0"/>
              <a:t> </a:t>
            </a:r>
            <a:r>
              <a:rPr lang="ru-RU" sz="1400" dirty="0" err="1"/>
              <a:t>ерекшел</a:t>
            </a:r>
            <a:r>
              <a:rPr lang="kk-KZ" sz="1400" dirty="0"/>
              <a:t>іқ психологиясы</a:t>
            </a:r>
            <a:r>
              <a:rPr lang="ru-RU" sz="1400" dirty="0"/>
              <a:t>. – Алматы: МОН, 2015.</a:t>
            </a:r>
          </a:p>
          <a:p>
            <a:pPr>
              <a:defRPr/>
            </a:pPr>
            <a:r>
              <a:rPr lang="ru-RU" sz="1400" dirty="0"/>
              <a:t>Захарова Л.Н. Психология управления.- М.: Логос, 2015. </a:t>
            </a:r>
          </a:p>
          <a:p>
            <a:pPr>
              <a:defRPr/>
            </a:pPr>
            <a:r>
              <a:rPr lang="ru-RU" sz="1400" dirty="0"/>
              <a:t>Карпов А.В. Психология менеджмента. – М.:</a:t>
            </a:r>
            <a:r>
              <a:rPr lang="ru-RU" sz="1400" dirty="0" err="1"/>
              <a:t>Гардарики</a:t>
            </a:r>
            <a:r>
              <a:rPr lang="ru-RU" sz="1400" dirty="0"/>
              <a:t>, 2017.</a:t>
            </a:r>
          </a:p>
          <a:p>
            <a:pPr>
              <a:defRPr/>
            </a:pPr>
            <a:r>
              <a:rPr lang="en-US" sz="1400" dirty="0" err="1"/>
              <a:t>Korman</a:t>
            </a:r>
            <a:r>
              <a:rPr lang="en-US" sz="1400" dirty="0"/>
              <a:t> A</a:t>
            </a:r>
            <a:r>
              <a:rPr lang="en-US" sz="1400" i="1" dirty="0"/>
              <a:t>. </a:t>
            </a:r>
            <a:r>
              <a:rPr lang="en-US" sz="1400" dirty="0"/>
              <a:t>Consideration, initiating structure, and organizational criteria</a:t>
            </a:r>
            <a:r>
              <a:rPr lang="ru-RU" sz="1400" dirty="0"/>
              <a:t>—</a:t>
            </a:r>
            <a:r>
              <a:rPr lang="en-US" sz="1400" dirty="0"/>
              <a:t>A review //Personnel Psychology, </a:t>
            </a:r>
            <a:r>
              <a:rPr lang="ru-RU" sz="1400" dirty="0"/>
              <a:t>1966.</a:t>
            </a:r>
          </a:p>
          <a:p>
            <a:pPr>
              <a:defRPr/>
            </a:pPr>
            <a:r>
              <a:rPr lang="en-GB" sz="1400" cap="all" dirty="0"/>
              <a:t>S</a:t>
            </a:r>
            <a:r>
              <a:rPr lang="en-GB" sz="1400" dirty="0"/>
              <a:t>anderson</a:t>
            </a:r>
            <a:r>
              <a:rPr lang="en-GB" sz="1400" cap="all" dirty="0"/>
              <a:t> a., </a:t>
            </a:r>
            <a:r>
              <a:rPr lang="en-GB" sz="1400" cap="all" dirty="0" err="1"/>
              <a:t>s</a:t>
            </a:r>
            <a:r>
              <a:rPr lang="en-GB" sz="1400" dirty="0" err="1"/>
              <a:t>afdar</a:t>
            </a:r>
            <a:r>
              <a:rPr lang="en-GB" sz="1400" dirty="0"/>
              <a:t> </a:t>
            </a:r>
            <a:r>
              <a:rPr lang="en-GB" sz="1400" cap="all" dirty="0"/>
              <a:t>S.</a:t>
            </a:r>
            <a:r>
              <a:rPr lang="en-GB" sz="1400" dirty="0"/>
              <a:t> (2012).</a:t>
            </a:r>
            <a:r>
              <a:rPr lang="en-GB" sz="1400" cap="all" dirty="0"/>
              <a:t> S</a:t>
            </a:r>
            <a:r>
              <a:rPr lang="en-GB" sz="1400" dirty="0"/>
              <a:t>ocial psychology</a:t>
            </a:r>
            <a:r>
              <a:rPr lang="en-GB" sz="1400" cap="all" dirty="0"/>
              <a:t>.- u</a:t>
            </a:r>
            <a:r>
              <a:rPr lang="en-GB" sz="1400" dirty="0"/>
              <a:t>niversity of Guelph. Wiley-sons</a:t>
            </a:r>
            <a:r>
              <a:rPr lang="en-US" sz="1400" dirty="0"/>
              <a:t>. </a:t>
            </a:r>
            <a:r>
              <a:rPr lang="en-GB" sz="1400" dirty="0"/>
              <a:t>Canada</a:t>
            </a:r>
            <a:r>
              <a:rPr lang="ru-RU" sz="1400" dirty="0"/>
              <a:t>. </a:t>
            </a:r>
            <a:r>
              <a:rPr lang="en-GB" sz="1400" dirty="0"/>
              <a:t>Ltd</a:t>
            </a:r>
            <a:r>
              <a:rPr lang="ru-RU" sz="1400" dirty="0"/>
              <a:t>.</a:t>
            </a:r>
          </a:p>
          <a:p>
            <a:pPr>
              <a:defRPr/>
            </a:pPr>
            <a:r>
              <a:rPr lang="ru-RU" sz="1400" dirty="0"/>
              <a:t>Организационная психология: учебник / Ред. Е.И. Рогов. - М.: </a:t>
            </a:r>
            <a:r>
              <a:rPr lang="ru-RU" sz="1400" dirty="0" err="1"/>
              <a:t>Юрайт</a:t>
            </a:r>
            <a:r>
              <a:rPr lang="ru-RU" sz="1400" dirty="0"/>
              <a:t>, 2017.</a:t>
            </a:r>
          </a:p>
          <a:p>
            <a:pPr>
              <a:defRPr/>
            </a:pPr>
            <a:r>
              <a:rPr lang="ru-RU" sz="1400" dirty="0" err="1"/>
              <a:t>Почебут</a:t>
            </a:r>
            <a:r>
              <a:rPr lang="ru-RU" sz="1400" dirty="0"/>
              <a:t> Л.Г., </a:t>
            </a:r>
            <a:r>
              <a:rPr lang="ru-RU" sz="1400" dirty="0" err="1"/>
              <a:t>Чикер</a:t>
            </a:r>
            <a:r>
              <a:rPr lang="ru-RU" sz="1400" dirty="0"/>
              <a:t> В.А. Организационная социальная психология. </a:t>
            </a:r>
            <a:r>
              <a:rPr lang="ru-RU" sz="1400" dirty="0" err="1"/>
              <a:t>Спб</a:t>
            </a:r>
            <a:r>
              <a:rPr lang="ru-RU" sz="1400" dirty="0"/>
              <a:t>.: Речь, 2015</a:t>
            </a:r>
            <a:r>
              <a:rPr lang="ru-RU" sz="1600" dirty="0"/>
              <a:t>. </a:t>
            </a: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881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ВОПРОСЫ: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46907"/>
            <a:ext cx="10515600" cy="4330056"/>
          </a:xfrm>
        </p:spPr>
        <p:txBody>
          <a:bodyPr/>
          <a:lstStyle/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sz="3200" b="1" dirty="0" smtClean="0"/>
              <a:t>Социально-психологическое содержание понятия «карьера».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sz="3200" b="1" dirty="0" smtClean="0"/>
              <a:t>Основные  типы карьеры.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AutoNum type="arabicPeriod"/>
            </a:pPr>
            <a:r>
              <a:rPr lang="ru-RU" sz="3200" b="1" dirty="0"/>
              <a:t>Г</a:t>
            </a:r>
            <a:r>
              <a:rPr lang="ru-RU" sz="3200" b="1" dirty="0" smtClean="0"/>
              <a:t>ендерный аспект построения карье­ры.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b="1" dirty="0" smtClean="0"/>
              <a:t>4.   Основные стадии и этапы индивидуальной </a:t>
            </a:r>
            <a:r>
              <a:rPr lang="ru-RU" sz="3200" b="1" cap="small" dirty="0" smtClean="0"/>
              <a:t>карьеры.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b="1" dirty="0" smtClean="0"/>
              <a:t> 5.  Основные карьерные ориентации («якоря карьеры).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2953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28600"/>
            <a:ext cx="12070080" cy="6629400"/>
          </a:xfrm>
        </p:spPr>
        <p:txBody>
          <a:bodyPr>
            <a:normAutofit/>
          </a:bodyPr>
          <a:lstStyle/>
          <a:p>
            <a:r>
              <a:rPr lang="ru-RU" sz="3200" b="1" dirty="0"/>
              <a:t>Стремление сделать карьеру является неотъемлемым желанием человека, ориентированного на реализацию своего личностного по­тенциала. </a:t>
            </a:r>
            <a:endParaRPr lang="ru-RU" sz="3200" b="1" dirty="0" smtClean="0"/>
          </a:p>
          <a:p>
            <a:r>
              <a:rPr lang="ru-RU" sz="3200" b="1" dirty="0" smtClean="0"/>
              <a:t>Поэтому </a:t>
            </a:r>
            <a:r>
              <a:rPr lang="ru-RU" sz="3200" b="1" dirty="0"/>
              <a:t>каждому человеку важно осознать карьерные </a:t>
            </a:r>
            <a:r>
              <a:rPr lang="ru-RU" sz="3200" b="1" dirty="0" smtClean="0"/>
              <a:t>ориентации </a:t>
            </a:r>
            <a:r>
              <a:rPr lang="ru-RU" sz="3200" b="1" dirty="0"/>
              <a:t>и адекватно понимать, чего же он на самом деле хочет до­стичь в жизни. </a:t>
            </a:r>
            <a:endParaRPr lang="ru-RU" sz="3200" b="1" dirty="0" smtClean="0"/>
          </a:p>
          <a:p>
            <a:r>
              <a:rPr lang="ru-RU" sz="3200" b="1" dirty="0" smtClean="0"/>
              <a:t>Это </a:t>
            </a:r>
            <a:r>
              <a:rPr lang="ru-RU" sz="3200" b="1" dirty="0"/>
              <a:t>важно и для того, чтобы профессиональное само­определение не оказалось ошибочным, а его итоги были продуктив­ными. </a:t>
            </a:r>
            <a:endParaRPr lang="ru-RU" sz="3200" b="1" dirty="0" smtClean="0"/>
          </a:p>
          <a:p>
            <a:r>
              <a:rPr lang="ru-RU" sz="3200" b="1" dirty="0" smtClean="0"/>
              <a:t>Разнообразие </a:t>
            </a:r>
            <a:r>
              <a:rPr lang="ru-RU" sz="3200" b="1" dirty="0"/>
              <a:t>ориентации личности в области социального и профессионального взаимодействия позволя­ет легче преодолевать негативные ситуации, более активно действо­вать в изменяющейся среде.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0533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60520" y="152400"/>
            <a:ext cx="7863840" cy="6705600"/>
          </a:xfrm>
        </p:spPr>
        <p:txBody>
          <a:bodyPr>
            <a:normAutofit fontScale="40000" lnSpcReduction="20000"/>
          </a:bodyPr>
          <a:lstStyle/>
          <a:p>
            <a:r>
              <a:rPr lang="ru-RU" sz="5900" b="1" dirty="0"/>
              <a:t>Слово </a:t>
            </a:r>
            <a:r>
              <a:rPr lang="ru-RU" sz="5900" b="1" i="1" dirty="0"/>
              <a:t>«карьера» </a:t>
            </a:r>
            <a:r>
              <a:rPr lang="ru-RU" sz="5900" b="1" dirty="0" smtClean="0"/>
              <a:t>(от франц</a:t>
            </a:r>
            <a:r>
              <a:rPr lang="ru-RU" sz="5900" b="1" dirty="0"/>
              <a:t>. с</a:t>
            </a:r>
            <a:r>
              <a:rPr lang="ru-RU" sz="5900" b="1" dirty="0" smtClean="0"/>
              <a:t>лова - </a:t>
            </a:r>
            <a:r>
              <a:rPr lang="en-US" sz="5900" b="1" dirty="0" err="1" smtClean="0"/>
              <a:t>carriere</a:t>
            </a:r>
            <a:r>
              <a:rPr lang="ru-RU" sz="5900" b="1" dirty="0"/>
              <a:t>) означает успешное продвиже­ние в области общественной, служебной, научной и прочей деятель­ности, род занятий, профессию</a:t>
            </a:r>
            <a:r>
              <a:rPr lang="ru-RU" sz="5900" b="1" dirty="0" smtClean="0"/>
              <a:t>.</a:t>
            </a:r>
          </a:p>
          <a:p>
            <a:r>
              <a:rPr lang="ru-RU" sz="5900" b="1" dirty="0" smtClean="0"/>
              <a:t>В советской психологии долго превалировало негативное понимание слова «карьера», «карьерист» и др.</a:t>
            </a:r>
          </a:p>
          <a:p>
            <a:r>
              <a:rPr lang="ru-RU" sz="5900" b="1" dirty="0" smtClean="0"/>
              <a:t>Однако в последние годы стал исчезать негативный оттенок  в понимании понятия «ка­рьера». </a:t>
            </a:r>
          </a:p>
          <a:p>
            <a:r>
              <a:rPr lang="ru-RU" sz="5900" b="1" dirty="0" smtClean="0"/>
              <a:t>Сейчас человек, «делающий карьеру», рассматривается, как имеющий ориентацию на реализацию личностного и про­фессионального потенциала. </a:t>
            </a:r>
          </a:p>
          <a:p>
            <a:r>
              <a:rPr lang="ru-RU" sz="5900" b="1" dirty="0" smtClean="0"/>
              <a:t>Сегодня карьера - это один из показателей ин­дивидуальной профессиональной жизни человека, достижение жела­емого статуса и соответствующего ему уровня и качества жизни, а также достижение известности и славы. </a:t>
            </a:r>
          </a:p>
          <a:p>
            <a:r>
              <a:rPr lang="ru-RU" sz="5900" b="1" dirty="0" smtClean="0"/>
              <a:t>Успешно построенная карье­ра позволяет человеку добиться признания своей неповторимости, значимости для других людей, для общества в целом</a:t>
            </a:r>
            <a:r>
              <a:rPr lang="ru-RU" sz="3600" dirty="0" smtClean="0"/>
              <a:t>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1" y="685800"/>
            <a:ext cx="3581399" cy="5175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86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6240" y="121920"/>
            <a:ext cx="10957560" cy="6736080"/>
          </a:xfrm>
        </p:spPr>
        <p:txBody>
          <a:bodyPr>
            <a:normAutofit/>
          </a:bodyPr>
          <a:lstStyle/>
          <a:p>
            <a:r>
              <a:rPr lang="ru-RU" b="1" dirty="0"/>
              <a:t>У </a:t>
            </a:r>
            <a:r>
              <a:rPr lang="ru-RU" b="1" dirty="0" smtClean="0"/>
              <a:t>каждого из нас есть </a:t>
            </a:r>
            <a:r>
              <a:rPr lang="ru-RU" b="1" dirty="0"/>
              <a:t>личностная концепция, таланты, побуждения, мотивы и ценности, которыми </a:t>
            </a:r>
            <a:r>
              <a:rPr lang="ru-RU" b="1" dirty="0" smtClean="0"/>
              <a:t>мы </a:t>
            </a:r>
            <a:r>
              <a:rPr lang="ru-RU" b="1" dirty="0"/>
              <a:t>не </a:t>
            </a:r>
            <a:r>
              <a:rPr lang="ru-RU" b="1" dirty="0" smtClean="0"/>
              <a:t>можем </a:t>
            </a:r>
            <a:r>
              <a:rPr lang="ru-RU" b="1" dirty="0"/>
              <a:t>поступиться, осуществляя выбор карьеры. </a:t>
            </a:r>
            <a:endParaRPr lang="ru-RU" b="1" dirty="0" smtClean="0"/>
          </a:p>
          <a:p>
            <a:r>
              <a:rPr lang="ru-RU" b="1" dirty="0" smtClean="0"/>
              <a:t>Жизненный </a:t>
            </a:r>
            <a:r>
              <a:rPr lang="ru-RU" b="1" dirty="0"/>
              <a:t>опыт формирует у каждого человека определенную систему ценностных ориентации, социальных установок по отношению к карьере в частности, и к работе вообще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 </a:t>
            </a:r>
            <a:r>
              <a:rPr lang="ru-RU" b="1" dirty="0"/>
              <a:t>Поэтому в профессиональном плане субъект рассматривается и </a:t>
            </a:r>
            <a:r>
              <a:rPr lang="ru-RU" b="1" dirty="0" smtClean="0"/>
              <a:t>описывается </a:t>
            </a:r>
            <a:r>
              <a:rPr lang="ru-RU" b="1" dirty="0"/>
              <a:t>через систему его </a:t>
            </a:r>
            <a:r>
              <a:rPr lang="ru-RU" b="1" dirty="0" smtClean="0"/>
              <a:t>диспозиций, ценностных </a:t>
            </a:r>
            <a:r>
              <a:rPr lang="ru-RU" b="1" dirty="0"/>
              <a:t>ори­ентации, социальных установок, </a:t>
            </a:r>
            <a:r>
              <a:rPr lang="ru-RU" b="1" dirty="0" smtClean="0"/>
              <a:t>интересов, определяющих отношение к </a:t>
            </a:r>
            <a:r>
              <a:rPr lang="ru-RU" b="1" dirty="0"/>
              <a:t>деятельности. </a:t>
            </a:r>
            <a:endParaRPr lang="ru-RU" b="1" dirty="0" smtClean="0"/>
          </a:p>
          <a:p>
            <a:r>
              <a:rPr lang="ru-RU" b="1" dirty="0" smtClean="0"/>
              <a:t>Этим </a:t>
            </a:r>
            <a:r>
              <a:rPr lang="ru-RU" b="1" dirty="0"/>
              <a:t>понятиям в американской психологии соответствует понятие </a:t>
            </a:r>
            <a:r>
              <a:rPr lang="ru-RU" b="1" dirty="0" smtClean="0"/>
              <a:t>«карьерные ориен­тации», которое очень хорошо разработано в американской психологии, где понятие успешной карьеры связывается прежде всего с успеш­ным профессиональным самоопределением. 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8260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3360"/>
            <a:ext cx="10515600" cy="664464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Одной из популярных в психологии является теория профессионального самоопределения Д</a:t>
            </a:r>
            <a:r>
              <a:rPr lang="ru-RU" b="1" dirty="0"/>
              <a:t>. </a:t>
            </a:r>
            <a:r>
              <a:rPr lang="ru-RU" b="1" dirty="0" err="1" smtClean="0"/>
              <a:t>Сьюпера</a:t>
            </a:r>
            <a:r>
              <a:rPr lang="ru-RU" b="1" dirty="0" smtClean="0"/>
              <a:t>, в которой выделяется  </a:t>
            </a:r>
            <a:r>
              <a:rPr lang="ru-RU" b="1" dirty="0"/>
              <a:t>девять основных положений. </a:t>
            </a:r>
            <a:endParaRPr lang="ru-RU" b="1" dirty="0" smtClean="0"/>
          </a:p>
          <a:p>
            <a:r>
              <a:rPr lang="ru-RU" b="1" dirty="0" smtClean="0"/>
              <a:t>Одно </a:t>
            </a:r>
            <a:r>
              <a:rPr lang="ru-RU" b="1" dirty="0"/>
              <a:t>из них гласит: удовлетворенность </a:t>
            </a:r>
            <a:r>
              <a:rPr lang="ru-RU" b="1" dirty="0" smtClean="0"/>
              <a:t>работой зависит </a:t>
            </a:r>
            <a:r>
              <a:rPr lang="ru-RU" b="1" dirty="0"/>
              <a:t>от того, в </a:t>
            </a:r>
            <a:r>
              <a:rPr lang="ru-RU" b="1" dirty="0" smtClean="0"/>
              <a:t>какой </a:t>
            </a:r>
            <a:r>
              <a:rPr lang="ru-RU" b="1" dirty="0"/>
              <a:t>мере человек находит адекватные возможности для реализации своих способностей, интересов и свойств личности в </a:t>
            </a:r>
            <a:r>
              <a:rPr lang="ru-RU" b="1" dirty="0" smtClean="0"/>
              <a:t>профессиональной </a:t>
            </a:r>
            <a:r>
              <a:rPr lang="ru-RU" b="1" dirty="0"/>
              <a:t>ситуации, что в значительной степени определяется возможностью играть ту роль, которая считалась подходящей на ста­дии профессионального развития. </a:t>
            </a:r>
            <a:endParaRPr lang="ru-RU" b="1" dirty="0" smtClean="0"/>
          </a:p>
          <a:p>
            <a:r>
              <a:rPr lang="ru-RU" b="1" dirty="0" smtClean="0"/>
              <a:t>В </a:t>
            </a:r>
            <a:r>
              <a:rPr lang="ru-RU" b="1" dirty="0"/>
              <a:t>теории </a:t>
            </a:r>
            <a:r>
              <a:rPr lang="ru-RU" b="1" dirty="0" err="1"/>
              <a:t>Сьюпера</a:t>
            </a:r>
            <a:r>
              <a:rPr lang="ru-RU" b="1" dirty="0"/>
              <a:t> утверждается, что важнейшей </a:t>
            </a:r>
            <a:r>
              <a:rPr lang="ru-RU" b="1" dirty="0" err="1"/>
              <a:t>детерминантой</a:t>
            </a:r>
            <a:r>
              <a:rPr lang="ru-RU" b="1" dirty="0"/>
              <a:t> профессионального пути человека является его представление о своей личности - так называемая «про­фессиональная Я-концепция», которую каждый человек в жизни воп­лощает в серию карьерных решений. </a:t>
            </a:r>
            <a:endParaRPr lang="ru-RU" b="1" dirty="0" smtClean="0"/>
          </a:p>
          <a:p>
            <a:r>
              <a:rPr lang="ru-RU" b="1" dirty="0" smtClean="0"/>
              <a:t>Профессиональные </a:t>
            </a:r>
            <a:r>
              <a:rPr lang="ru-RU" b="1" dirty="0"/>
              <a:t>предпочте­ния и тип карьеры - это попытка ответить на вопрос: «Кто я?». Из­бранная профессия и карьерные достижения оказывают сильное вли­яние на нашу общую «Я-концепцию» и самооценку. При этом очень часто человек реализует свои карьерные ориентации </a:t>
            </a:r>
            <a:r>
              <a:rPr lang="ru-RU" b="1" dirty="0" smtClean="0"/>
              <a:t>неосознанно.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760096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880"/>
            <a:ext cx="10515600" cy="667512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Д. </a:t>
            </a:r>
            <a:r>
              <a:rPr lang="ru-RU" b="1" dirty="0" err="1"/>
              <a:t>Сьюпер</a:t>
            </a:r>
            <a:r>
              <a:rPr lang="ru-RU" b="1" dirty="0"/>
              <a:t> выделил</a:t>
            </a:r>
            <a:r>
              <a:rPr lang="ru-RU" b="1" u="sng" dirty="0"/>
              <a:t> 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четыре типа карьеры, </a:t>
            </a:r>
            <a:r>
              <a:rPr lang="ru-RU" b="1" dirty="0"/>
              <a:t>которые зависят от </a:t>
            </a:r>
            <a:r>
              <a:rPr lang="ru-RU" b="1" dirty="0" smtClean="0"/>
              <a:t>особенностей </a:t>
            </a:r>
            <a:r>
              <a:rPr lang="ru-RU" b="1" dirty="0"/>
              <a:t>личности, образа жизни, отношений и ценностей челове­ка. </a:t>
            </a:r>
            <a:endParaRPr lang="ru-RU" b="1" dirty="0" smtClean="0"/>
          </a:p>
          <a:p>
            <a:r>
              <a:rPr lang="ru-RU" b="1" dirty="0" smtClean="0"/>
              <a:t>Основанием </a:t>
            </a:r>
            <a:r>
              <a:rPr lang="ru-RU" b="1" dirty="0"/>
              <a:t>этой классификации является </a:t>
            </a:r>
            <a:r>
              <a:rPr lang="ru-RU" b="1" u="sng" dirty="0" smtClean="0"/>
              <a:t>показатель </a:t>
            </a:r>
            <a:r>
              <a:rPr lang="ru-RU" b="1" u="sng" dirty="0"/>
              <a:t>стабильно­сти карьеры.</a:t>
            </a:r>
          </a:p>
          <a:p>
            <a:pPr lvl="0"/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Стабильная карьера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b="1" dirty="0"/>
              <a:t>характеризуется продвижением, </a:t>
            </a:r>
            <a:r>
              <a:rPr lang="ru-RU" b="1" dirty="0" smtClean="0"/>
              <a:t>обуче­нием</a:t>
            </a:r>
            <a:r>
              <a:rPr lang="ru-RU" b="1" dirty="0"/>
              <a:t>, тренировкой в единственно постоянной профессиональной </a:t>
            </a:r>
            <a:r>
              <a:rPr lang="ru-RU" b="1" dirty="0" smtClean="0"/>
              <a:t>деятельности</a:t>
            </a:r>
            <a:r>
              <a:rPr lang="ru-RU" b="1" dirty="0"/>
              <a:t>.</a:t>
            </a:r>
          </a:p>
          <a:p>
            <a:pPr lvl="0"/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Обычная карьера </a:t>
            </a:r>
            <a:r>
              <a:rPr lang="ru-RU" b="1" dirty="0"/>
              <a:t>- наиболее </a:t>
            </a:r>
            <a:r>
              <a:rPr lang="ru-RU" b="1" dirty="0" smtClean="0"/>
              <a:t>распространенная, </a:t>
            </a:r>
            <a:r>
              <a:rPr lang="ru-RU" b="1" dirty="0" err="1" smtClean="0"/>
              <a:t>котрая</a:t>
            </a:r>
            <a:r>
              <a:rPr lang="ru-RU" b="1" dirty="0" smtClean="0"/>
              <a:t> совпадает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с нормативными стадиями жизненного пути человека, включая </a:t>
            </a:r>
            <a:r>
              <a:rPr lang="ru-RU" b="1" dirty="0" smtClean="0"/>
              <a:t>кризисы</a:t>
            </a:r>
            <a:r>
              <a:rPr lang="ru-RU" b="1" dirty="0"/>
              <a:t>.</a:t>
            </a:r>
          </a:p>
          <a:p>
            <a:pPr lvl="0"/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Нестабильная карьера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ru-RU" b="1" dirty="0"/>
              <a:t>характеризуется двумя или </a:t>
            </a:r>
            <a:r>
              <a:rPr lang="ru-RU" b="1" dirty="0" smtClean="0"/>
              <a:t>нескольки­ми </a:t>
            </a:r>
            <a:r>
              <a:rPr lang="ru-RU" b="1" dirty="0"/>
              <a:t>пробами, причем смена профессиональной деятельности </a:t>
            </a:r>
            <a:r>
              <a:rPr lang="ru-RU" b="1" dirty="0" smtClean="0"/>
              <a:t>проис­ходит </a:t>
            </a:r>
            <a:r>
              <a:rPr lang="ru-RU" b="1" dirty="0"/>
              <a:t>после определенного периода стабильной работы в </a:t>
            </a:r>
            <a:r>
              <a:rPr lang="ru-RU" b="1" dirty="0" smtClean="0"/>
              <a:t>предыду­щей </a:t>
            </a:r>
            <a:r>
              <a:rPr lang="ru-RU" b="1" dirty="0"/>
              <a:t>профессиональной сфере.</a:t>
            </a:r>
          </a:p>
          <a:p>
            <a:pPr lvl="0"/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Карьера с множественными пробами </a:t>
            </a:r>
            <a:r>
              <a:rPr lang="ru-RU" b="1" dirty="0"/>
              <a:t>- изменение </a:t>
            </a:r>
            <a:r>
              <a:rPr lang="ru-RU" b="1" dirty="0" smtClean="0"/>
              <a:t>профессио­нальных </a:t>
            </a:r>
            <a:r>
              <a:rPr lang="ru-RU" b="1" dirty="0"/>
              <a:t>ориентации происходит в течение всей жизни.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0310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46760"/>
            <a:ext cx="10515600" cy="5430203"/>
          </a:xfrm>
        </p:spPr>
        <p:txBody>
          <a:bodyPr/>
          <a:lstStyle/>
          <a:p>
            <a:r>
              <a:rPr lang="ru-RU" b="1" dirty="0"/>
              <a:t>При характеристике типа карьеры принимается во внимание как последовательность, частота и длительность избираемой профессио­нальной деятельности, так и достигнутый уровень профессиональ­ного мастерства. </a:t>
            </a:r>
            <a:endParaRPr lang="ru-RU" b="1" dirty="0" smtClean="0"/>
          </a:p>
          <a:p>
            <a:endParaRPr lang="ru-RU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041" y="3017520"/>
            <a:ext cx="8808720" cy="3611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3571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817</Words>
  <Application>Microsoft Office PowerPoint</Application>
  <PresentationFormat>Широкоэкранный</PresentationFormat>
  <Paragraphs>47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Лекция 11. Профессиональная карьера в организации</vt:lpstr>
      <vt:lpstr>Рекомендуемая литература:</vt:lpstr>
      <vt:lpstr>ВОПРОСЫ: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11. Профессиональная карьера в организации</dc:title>
  <dc:creator>Ольга Хабижановна</dc:creator>
  <cp:lastModifiedBy>Ольга Хабижановна</cp:lastModifiedBy>
  <cp:revision>59</cp:revision>
  <dcterms:created xsi:type="dcterms:W3CDTF">2019-11-17T13:32:10Z</dcterms:created>
  <dcterms:modified xsi:type="dcterms:W3CDTF">2019-11-19T13:58:15Z</dcterms:modified>
</cp:coreProperties>
</file>